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3.wmf" ContentType="image/x-wmf"/>
  <Override PartName="/ppt/media/image4.png" ContentType="image/png"/>
  <Override PartName="/ppt/media/image5.png" ContentType="image/png"/>
  <Override PartName="/ppt/media/image6.png" ContentType="image/png"/>
  <Override PartName="/ppt/media/image8.png" ContentType="image/png"/>
  <Override PartName="/ppt/media/image2.png" ContentType="image/png"/>
  <Override PartName="/ppt/media/image7.png" ContentType="image/png"/>
  <Override PartName="/ppt/media/image9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.jpeg" ContentType="image/jpe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407124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0400" y="2631240"/>
            <a:ext cx="407124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2586600" y="108288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0400" y="263124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2586600" y="263124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131076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877040" y="1082880"/>
            <a:ext cx="131076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3253680" y="1082880"/>
            <a:ext cx="131076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0400" y="2631240"/>
            <a:ext cx="131076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1877040" y="2631240"/>
            <a:ext cx="131076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3253680" y="2631240"/>
            <a:ext cx="131076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0400" y="1082880"/>
            <a:ext cx="4071240" cy="2963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4071240" cy="2963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1986480" cy="2963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2586600" y="1082880"/>
            <a:ext cx="1986480" cy="2963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0400" y="433080"/>
            <a:ext cx="8206920" cy="247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2586600" y="1082880"/>
            <a:ext cx="1986480" cy="2963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0400" y="263124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0400" y="1082880"/>
            <a:ext cx="4071240" cy="2963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1986480" cy="2963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2586600" y="108288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2586600" y="263124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2586600" y="108288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0400" y="2631240"/>
            <a:ext cx="407124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407124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0400" y="2631240"/>
            <a:ext cx="407124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2586600" y="108288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00400" y="263124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2586600" y="263124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131076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1877040" y="1082880"/>
            <a:ext cx="131076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3253680" y="1082880"/>
            <a:ext cx="131076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00400" y="2631240"/>
            <a:ext cx="131076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1877040" y="2631240"/>
            <a:ext cx="131076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3253680" y="2631240"/>
            <a:ext cx="131076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00400" y="1082880"/>
            <a:ext cx="4071240" cy="2963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4071240" cy="2963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1986480" cy="2963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2586600" y="1082880"/>
            <a:ext cx="1986480" cy="2963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4071240" cy="2963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500400" y="433080"/>
            <a:ext cx="8206920" cy="247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2586600" y="1082880"/>
            <a:ext cx="1986480" cy="2963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00400" y="263124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1986480" cy="2963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2586600" y="108288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2586600" y="263124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2586600" y="108288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00400" y="2631240"/>
            <a:ext cx="407124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407124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00400" y="2631240"/>
            <a:ext cx="407124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2586600" y="108288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500400" y="263124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2586600" y="263124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131076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1877040" y="1082880"/>
            <a:ext cx="131076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3253680" y="1082880"/>
            <a:ext cx="131076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500400" y="2631240"/>
            <a:ext cx="131076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1877040" y="2631240"/>
            <a:ext cx="131076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3253680" y="2631240"/>
            <a:ext cx="131076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1986480" cy="2963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2586600" y="1082880"/>
            <a:ext cx="1986480" cy="2963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0400" y="433080"/>
            <a:ext cx="8206920" cy="247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2586600" y="1082880"/>
            <a:ext cx="1986480" cy="2963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0400" y="263124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1986480" cy="2963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2586600" y="108288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2586600" y="263124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2586600" y="1082880"/>
            <a:ext cx="198648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0400" y="2631240"/>
            <a:ext cx="4071240" cy="141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9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296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98040" y="1643400"/>
            <a:ext cx="5754240" cy="47268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ts val="3200"/>
              </a:lnSpc>
            </a:pPr>
            <a:r>
              <a:rPr b="0" lang="en-US" sz="3200" spc="77" strike="noStrike" cap="all">
                <a:solidFill>
                  <a:srgbClr val="ffffff"/>
                </a:solidFill>
                <a:latin typeface="Arial"/>
              </a:rPr>
              <a:t>Title</a:t>
            </a:r>
            <a:endParaRPr b="0" lang="en-US" sz="32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97680" y="2278080"/>
            <a:ext cx="4353120" cy="4424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ts val="2200"/>
              </a:lnSpc>
              <a:spcBef>
                <a:spcPts val="400"/>
              </a:spcBef>
            </a:pPr>
            <a:r>
              <a:rPr b="0" lang="en-US" sz="2000" spc="77" strike="noStrike" cap="all">
                <a:solidFill>
                  <a:srgbClr val="ffffff"/>
                </a:solidFill>
                <a:latin typeface="Arial"/>
              </a:rPr>
              <a:t>Sub-title</a:t>
            </a:r>
            <a:endParaRPr b="0" lang="en-US" sz="20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500400" y="1082880"/>
            <a:ext cx="4071240" cy="2963880"/>
          </a:xfrm>
          <a:prstGeom prst="rect">
            <a:avLst/>
          </a:prstGeom>
        </p:spPr>
        <p:txBody>
          <a:bodyPr lIns="0" rIns="0" tIns="0" bIns="45000"/>
          <a:p>
            <a:pPr>
              <a:lnSpc>
                <a:spcPct val="100000"/>
              </a:lnSpc>
              <a:spcBef>
                <a:spcPts val="340"/>
              </a:spcBef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0" lang="en-US" sz="17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907160" y="1110600"/>
            <a:ext cx="3798360" cy="29361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icon to add chart</a:t>
            </a:r>
            <a:endParaRPr b="0" lang="en-US" sz="1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600" spc="-1" strike="noStrike" cap="all">
                <a:solidFill>
                  <a:srgbClr val="0071cf"/>
                </a:solidFill>
                <a:latin typeface="Arial"/>
              </a:rPr>
              <a:t>SLIDE HEADING</a:t>
            </a:r>
            <a:endParaRPr b="0" lang="en-US" sz="2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42" name="Line 4"/>
          <p:cNvSpPr/>
          <p:nvPr/>
        </p:nvSpPr>
        <p:spPr>
          <a:xfrm>
            <a:off x="500040" y="319320"/>
            <a:ext cx="8207280" cy="360"/>
          </a:xfrm>
          <a:prstGeom prst="line">
            <a:avLst/>
          </a:prstGeom>
          <a:ln w="324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" name="CustomShape 5"/>
          <p:cNvSpPr/>
          <p:nvPr/>
        </p:nvSpPr>
        <p:spPr>
          <a:xfrm>
            <a:off x="7346160" y="4587840"/>
            <a:ext cx="1797480" cy="555120"/>
          </a:xfrm>
          <a:prstGeom prst="triangle">
            <a:avLst>
              <a:gd name="adj" fmla="val 100000"/>
            </a:avLst>
          </a:prstGeom>
          <a:solidFill>
            <a:schemeClr val="tx1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" name="CustomShape 6"/>
          <p:cNvSpPr/>
          <p:nvPr/>
        </p:nvSpPr>
        <p:spPr>
          <a:xfrm>
            <a:off x="6822720" y="4762080"/>
            <a:ext cx="21333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r">
              <a:lnSpc>
                <a:spcPct val="100000"/>
              </a:lnSpc>
            </a:pPr>
            <a:fld id="{D85EA8E6-51F6-49A7-99CD-18CAE2C4DE0C}" type="slidenum">
              <a:rPr b="0" lang="en-GB" sz="11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GB" sz="1100" spc="-1" strike="noStrike">
              <a:latin typeface="Arial"/>
            </a:endParaRPr>
          </a:p>
        </p:txBody>
      </p:sp>
      <p:pic>
        <p:nvPicPr>
          <p:cNvPr id="45" name="Picture 8" descr=""/>
          <p:cNvPicPr/>
          <p:nvPr/>
        </p:nvPicPr>
        <p:blipFill>
          <a:blip r:embed="rId2"/>
          <a:stretch/>
        </p:blipFill>
        <p:spPr>
          <a:xfrm>
            <a:off x="500400" y="4517280"/>
            <a:ext cx="669600" cy="24444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body"/>
          </p:nvPr>
        </p:nvSpPr>
        <p:spPr>
          <a:xfrm>
            <a:off x="500400" y="1040400"/>
            <a:ext cx="4820040" cy="6742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1800" spc="77" strike="noStrike">
                <a:solidFill>
                  <a:srgbClr val="ffffff"/>
                </a:solidFill>
                <a:latin typeface="Arial"/>
              </a:rPr>
              <a:t>Short description of section contents</a:t>
            </a:r>
            <a:endParaRPr b="0" lang="en-US" sz="18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7346160" y="4587840"/>
            <a:ext cx="1797480" cy="555120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" name="CustomShape 3"/>
          <p:cNvSpPr/>
          <p:nvPr/>
        </p:nvSpPr>
        <p:spPr>
          <a:xfrm>
            <a:off x="6822720" y="4762080"/>
            <a:ext cx="213336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r">
              <a:lnSpc>
                <a:spcPct val="100000"/>
              </a:lnSpc>
            </a:pPr>
            <a:fld id="{102B5327-663B-492E-B72E-90E6D1AA0CD7}" type="slidenum">
              <a:rPr b="0" lang="en-GB" sz="1100" spc="-1" strike="noStrike">
                <a:solidFill>
                  <a:srgbClr val="0071cf"/>
                </a:solidFill>
                <a:latin typeface="Arial"/>
              </a:rPr>
              <a:t>&lt;number&gt;</a:t>
            </a:fld>
            <a:endParaRPr b="0" lang="en-GB" sz="11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title"/>
          </p:nvPr>
        </p:nvSpPr>
        <p:spPr>
          <a:xfrm>
            <a:off x="500400" y="357120"/>
            <a:ext cx="8206920" cy="5342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ts val="2999"/>
              </a:lnSpc>
            </a:pPr>
            <a:r>
              <a:rPr b="0" lang="en-US" sz="2600" spc="-1" strike="noStrike" cap="all">
                <a:solidFill>
                  <a:srgbClr val="ffffff"/>
                </a:solidFill>
                <a:latin typeface="Arial"/>
              </a:rPr>
              <a:t>SLIDE HEADING</a:t>
            </a:r>
            <a:endParaRPr b="0" lang="en-US" sz="2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87" name="Line 5"/>
          <p:cNvSpPr/>
          <p:nvPr/>
        </p:nvSpPr>
        <p:spPr>
          <a:xfrm>
            <a:off x="500040" y="300600"/>
            <a:ext cx="8207280" cy="360"/>
          </a:xfrm>
          <a:prstGeom prst="line">
            <a:avLst/>
          </a:prstGeom>
          <a:ln w="3240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70600" y="999360"/>
            <a:ext cx="6613560" cy="97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ts val="3200"/>
              </a:lnSpc>
            </a:pPr>
            <a:r>
              <a:rPr b="1" lang="en-US" sz="3200" spc="77" strike="noStrike" cap="all">
                <a:solidFill>
                  <a:srgbClr val="ffffff"/>
                </a:solidFill>
                <a:latin typeface="Arial"/>
              </a:rPr>
              <a:t>CBI NI People &amp; skills Forum</a:t>
            </a:r>
            <a:endParaRPr b="0" lang="en-US" sz="32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570600" y="2084760"/>
            <a:ext cx="5075280" cy="97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ts val="2200"/>
              </a:lnSpc>
              <a:spcBef>
                <a:spcPts val="400"/>
              </a:spcBef>
            </a:pPr>
            <a:r>
              <a:rPr b="0" lang="en-US" sz="2000" spc="77" strike="noStrike" cap="all">
                <a:solidFill>
                  <a:srgbClr val="ffffff"/>
                </a:solidFill>
                <a:latin typeface="Arial"/>
              </a:rPr>
              <a:t>A&amp;L Goodbody, Belfast</a:t>
            </a:r>
            <a:endParaRPr b="0" lang="en-US" sz="2000" spc="-1" strike="noStrike">
              <a:solidFill>
                <a:srgbClr val="0071cf"/>
              </a:solidFill>
              <a:latin typeface="Arial"/>
            </a:endParaRPr>
          </a:p>
          <a:p>
            <a:pPr>
              <a:lnSpc>
                <a:spcPts val="2200"/>
              </a:lnSpc>
              <a:spcBef>
                <a:spcPts val="400"/>
              </a:spcBef>
            </a:pPr>
            <a:r>
              <a:rPr b="0" i="1" lang="en-US" sz="2000" spc="77" strike="noStrike" cap="all">
                <a:solidFill>
                  <a:srgbClr val="ffffff"/>
                </a:solidFill>
                <a:latin typeface="Arial"/>
              </a:rPr>
              <a:t>19</a:t>
            </a:r>
            <a:r>
              <a:rPr b="0" i="1" lang="en-US" sz="2000" spc="77" strike="noStrike" baseline="30000" cap="all">
                <a:solidFill>
                  <a:srgbClr val="ffffff"/>
                </a:solidFill>
                <a:latin typeface="Arial"/>
              </a:rPr>
              <a:t>th</a:t>
            </a:r>
            <a:r>
              <a:rPr b="0" i="1" lang="en-US" sz="2000" spc="77" strike="noStrike" cap="all">
                <a:solidFill>
                  <a:srgbClr val="ffffff"/>
                </a:solidFill>
                <a:latin typeface="Arial"/>
              </a:rPr>
              <a:t> March 2019</a:t>
            </a:r>
            <a:endParaRPr b="0" lang="en-US" sz="2000" spc="-1" strike="noStrike">
              <a:solidFill>
                <a:srgbClr val="0071cf"/>
              </a:solidFill>
              <a:latin typeface="Arial"/>
            </a:endParaRPr>
          </a:p>
          <a:p>
            <a:pPr>
              <a:lnSpc>
                <a:spcPts val="2200"/>
              </a:lnSpc>
              <a:spcBef>
                <a:spcPts val="400"/>
              </a:spcBef>
            </a:pPr>
            <a:endParaRPr b="0" lang="en-US" sz="20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500400" y="312480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 cap="all">
                <a:solidFill>
                  <a:srgbClr val="0071cf"/>
                </a:solidFill>
                <a:latin typeface="Arial"/>
              </a:rPr>
              <a:t>Threshold: Impact throughout the UK</a:t>
            </a:r>
            <a:endParaRPr b="0" lang="en-US" sz="24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500400" y="1368720"/>
            <a:ext cx="4933440" cy="24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45000"/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Using this public/private differential, combined with the mean wages from the throughout the UK we can mock up what regions will be impacted in the short-run.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GB" sz="1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Although NI seems to be impacted the most, particularly since industries impacted the most have the 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</a:rPr>
              <a:t>highest output and employment multipliers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 and 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</a:rPr>
              <a:t>supply chains 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throughout the Island.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GB" sz="1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</a:rPr>
              <a:t>It is not the only region.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56" name="Picture 4" descr=""/>
          <p:cNvPicPr/>
          <p:nvPr/>
        </p:nvPicPr>
        <p:blipFill>
          <a:blip r:embed="rId1"/>
          <a:stretch/>
        </p:blipFill>
        <p:spPr>
          <a:xfrm>
            <a:off x="5787000" y="692280"/>
            <a:ext cx="2920320" cy="402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500400" y="312480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 cap="all">
                <a:solidFill>
                  <a:srgbClr val="0071cf"/>
                </a:solidFill>
                <a:latin typeface="Arial"/>
              </a:rPr>
              <a:t>Most impacted areas in Northern Ireland (1)</a:t>
            </a:r>
            <a:endParaRPr b="0" lang="en-US" sz="24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630040" y="1206720"/>
            <a:ext cx="2938680" cy="32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45000"/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Companies House have a very nice API, which can be used to request data on all firms operating in NI and across the UK.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GB" sz="1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Each company registers a 5-Digit SIC code, which can be aggregated up to the industry sectors, like, Communication and Information.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GB" sz="1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Also able to extract balance sheet data (by parsing PDFs).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59" name="Picture 5" descr=""/>
          <p:cNvPicPr/>
          <p:nvPr/>
        </p:nvPicPr>
        <p:blipFill>
          <a:blip r:embed="rId1"/>
          <a:stretch/>
        </p:blipFill>
        <p:spPr>
          <a:xfrm>
            <a:off x="-215640" y="833040"/>
            <a:ext cx="5596920" cy="3612600"/>
          </a:xfrm>
          <a:prstGeom prst="rect">
            <a:avLst/>
          </a:prstGeom>
          <a:ln>
            <a:noFill/>
          </a:ln>
        </p:spPr>
      </p:pic>
      <p:sp>
        <p:nvSpPr>
          <p:cNvPr id="160" name="CustomShape 3"/>
          <p:cNvSpPr/>
          <p:nvPr/>
        </p:nvSpPr>
        <p:spPr>
          <a:xfrm>
            <a:off x="318240" y="1055160"/>
            <a:ext cx="452916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292929"/>
                </a:solidFill>
                <a:latin typeface="Arial"/>
                <a:ea typeface="Noto Sans CJK SC Regular"/>
              </a:rPr>
              <a:t>Geolocation of all NI companies registered with Companies House, 2019</a:t>
            </a:r>
            <a:endParaRPr b="0" lang="en-GB" sz="10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500400" y="312480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 cap="all">
                <a:solidFill>
                  <a:srgbClr val="0071cf"/>
                </a:solidFill>
                <a:latin typeface="Arial"/>
              </a:rPr>
              <a:t>Most impacted areas in Northern Ireland (2)</a:t>
            </a:r>
            <a:endParaRPr b="0" lang="en-US" sz="2400" spc="-1" strike="noStrike">
              <a:solidFill>
                <a:srgbClr val="0071cf"/>
              </a:solidFill>
              <a:latin typeface="Arial"/>
            </a:endParaRPr>
          </a:p>
        </p:txBody>
      </p:sp>
      <p:pic>
        <p:nvPicPr>
          <p:cNvPr id="162" name="Picture 4" descr=""/>
          <p:cNvPicPr/>
          <p:nvPr/>
        </p:nvPicPr>
        <p:blipFill>
          <a:blip r:embed="rId1"/>
          <a:stretch/>
        </p:blipFill>
        <p:spPr>
          <a:xfrm>
            <a:off x="4760280" y="1288080"/>
            <a:ext cx="4197960" cy="3118680"/>
          </a:xfrm>
          <a:prstGeom prst="rect">
            <a:avLst/>
          </a:prstGeom>
          <a:ln>
            <a:noFill/>
          </a:ln>
        </p:spPr>
      </p:pic>
      <p:pic>
        <p:nvPicPr>
          <p:cNvPr id="163" name="Picture 6" descr=""/>
          <p:cNvPicPr/>
          <p:nvPr/>
        </p:nvPicPr>
        <p:blipFill>
          <a:blip r:embed="rId2"/>
          <a:stretch/>
        </p:blipFill>
        <p:spPr>
          <a:xfrm>
            <a:off x="161280" y="1288080"/>
            <a:ext cx="4197600" cy="3118680"/>
          </a:xfrm>
          <a:prstGeom prst="rect">
            <a:avLst/>
          </a:prstGeom>
          <a:ln>
            <a:noFill/>
          </a:ln>
        </p:spPr>
      </p:pic>
      <p:sp>
        <p:nvSpPr>
          <p:cNvPr id="164" name="CustomShape 2"/>
          <p:cNvSpPr/>
          <p:nvPr/>
        </p:nvSpPr>
        <p:spPr>
          <a:xfrm>
            <a:off x="342360" y="936000"/>
            <a:ext cx="289368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292929"/>
                </a:solidFill>
                <a:latin typeface="Arial"/>
                <a:ea typeface="Noto Sans CJK SC Regular"/>
              </a:rPr>
              <a:t>Heatmap of short-term impact for Agriculture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4561920" y="933480"/>
            <a:ext cx="309636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292929"/>
                </a:solidFill>
                <a:latin typeface="Arial"/>
                <a:ea typeface="Noto Sans CJK SC Regular"/>
              </a:rPr>
              <a:t>Heatmap of short-term impact for Manufacturing</a:t>
            </a:r>
            <a:endParaRPr b="0" lang="en-GB" sz="10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468360" y="2304360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ts val="2999"/>
              </a:lnSpc>
            </a:pPr>
            <a:r>
              <a:rPr b="0" lang="en-US" sz="2600" spc="-1" strike="noStrike" cap="all">
                <a:solidFill>
                  <a:srgbClr val="ffffff"/>
                </a:solidFill>
                <a:latin typeface="Arial"/>
              </a:rPr>
              <a:t>Any questions?</a:t>
            </a:r>
            <a:endParaRPr b="0" lang="en-US" sz="26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286920" y="1359720"/>
            <a:ext cx="7649640" cy="1161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ts val="3200"/>
              </a:lnSpc>
            </a:pPr>
            <a:r>
              <a:rPr b="0" lang="en-US" sz="3200" spc="77" strike="noStrike" cap="all">
                <a:solidFill>
                  <a:srgbClr val="ffffff"/>
                </a:solidFill>
                <a:latin typeface="Arial"/>
              </a:rPr>
              <a:t>Appendix: </a:t>
            </a:r>
            <a:br/>
            <a:r>
              <a:rPr b="0" lang="en-US" sz="3200" spc="77" strike="noStrike" cap="all">
                <a:solidFill>
                  <a:srgbClr val="ffffff"/>
                </a:solidFill>
                <a:latin typeface="Arial"/>
              </a:rPr>
              <a:t>Wages by occupation</a:t>
            </a:r>
            <a:endParaRPr b="0" lang="en-US" sz="3200" spc="-1" strike="noStrike">
              <a:solidFill>
                <a:srgbClr val="0071cf"/>
              </a:solid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0400" y="312480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 cap="all">
                <a:solidFill>
                  <a:srgbClr val="0071cf"/>
                </a:solidFill>
                <a:latin typeface="Arial"/>
              </a:rPr>
              <a:t>UK and NI SOC1 occupations</a:t>
            </a:r>
            <a:endParaRPr b="0" lang="en-US" sz="2400" spc="-1" strike="noStrike">
              <a:solidFill>
                <a:srgbClr val="0071cf"/>
              </a:solid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333720" y="1383840"/>
            <a:ext cx="4274280" cy="253404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2"/>
          <a:stretch/>
        </p:blipFill>
        <p:spPr>
          <a:xfrm>
            <a:off x="4608000" y="1350720"/>
            <a:ext cx="4401360" cy="260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00400" y="312480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 cap="all">
                <a:solidFill>
                  <a:srgbClr val="0071cf"/>
                </a:solidFill>
                <a:latin typeface="Arial"/>
              </a:rPr>
              <a:t>UK and NI SOC2 occupations</a:t>
            </a:r>
            <a:endParaRPr b="0" lang="en-US" sz="2400" spc="-1" strike="noStrike">
              <a:solidFill>
                <a:srgbClr val="0071cf"/>
              </a:solid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4477680" y="1149840"/>
            <a:ext cx="4740480" cy="281016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0" y="1152000"/>
            <a:ext cx="4558320" cy="270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500400" y="312480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 cap="all">
                <a:solidFill>
                  <a:srgbClr val="0071cf"/>
                </a:solidFill>
                <a:latin typeface="Arial"/>
              </a:rPr>
              <a:t>UK and NI SOC3 occupations</a:t>
            </a:r>
            <a:endParaRPr b="0" lang="en-US" sz="2400" spc="-1" strike="noStrike">
              <a:solidFill>
                <a:srgbClr val="0071cf"/>
              </a:solidFill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72000" y="1011960"/>
            <a:ext cx="4392000" cy="260388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4464000" y="1011960"/>
            <a:ext cx="4608000" cy="273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340920" y="1199160"/>
            <a:ext cx="7649640" cy="1161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ts val="3200"/>
              </a:lnSpc>
            </a:pPr>
            <a:r>
              <a:rPr b="0" lang="en-US" sz="3200" spc="77" strike="noStrike" cap="all">
                <a:solidFill>
                  <a:srgbClr val="ffffff"/>
                </a:solidFill>
                <a:latin typeface="Arial"/>
              </a:rPr>
              <a:t>CBI NI Immigration Economic impact report</a:t>
            </a:r>
            <a:endParaRPr b="0" lang="en-US" sz="32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6002280" y="4461120"/>
            <a:ext cx="2894040" cy="52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45000"/>
          <a:p>
            <a:pPr algn="r">
              <a:lnSpc>
                <a:spcPct val="100000"/>
              </a:lnSpc>
              <a:spcBef>
                <a:spcPts val="281"/>
              </a:spcBef>
            </a:pPr>
            <a:r>
              <a:rPr b="1" lang="en-GB" sz="1400" spc="-1" strike="noStrike">
                <a:solidFill>
                  <a:srgbClr val="0071cf"/>
                </a:solidFill>
                <a:latin typeface="Arial"/>
              </a:rPr>
              <a:t>Dr Owen Sims</a:t>
            </a:r>
            <a:endParaRPr b="0" lang="en-GB" sz="14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281"/>
              </a:spcBef>
            </a:pPr>
            <a:r>
              <a:rPr b="0" i="1" lang="en-GB" sz="1400" spc="-1" strike="noStrike">
                <a:solidFill>
                  <a:srgbClr val="0071cf"/>
                </a:solidFill>
                <a:latin typeface="Arial"/>
              </a:rPr>
              <a:t>Senior Policy Advisor</a:t>
            </a:r>
            <a:r>
              <a:rPr b="0" lang="en-GB" sz="1400" spc="-1" strike="noStrike">
                <a:solidFill>
                  <a:srgbClr val="0071cf"/>
                </a:solidFill>
                <a:latin typeface="Arial"/>
              </a:rPr>
              <a:t>, CBI</a:t>
            </a:r>
            <a:endParaRPr b="0" lang="en-GB" sz="1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00400" y="323640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600" spc="-1" strike="noStrike" cap="all">
                <a:solidFill>
                  <a:srgbClr val="0071cf"/>
                </a:solidFill>
                <a:latin typeface="Arial"/>
              </a:rPr>
              <a:t>Contribution to employment</a:t>
            </a:r>
            <a:endParaRPr b="0" lang="en-US" sz="26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36680" y="882000"/>
            <a:ext cx="3470400" cy="34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45000"/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The global financial crisis (2008/2009) brought with it a 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</a:rPr>
              <a:t>structural change 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to the make-up of the NI labour market.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GB" sz="1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Over the past decade migrant workers from EU economies have driven employment in NI beyond the pre-crisis levels.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GB" sz="1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Increasingly 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</a:rPr>
              <a:t>filling skills gaps 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through all levels of occupational complexity.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GB" sz="1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NI has welcomed 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</a:rPr>
              <a:t>38,000 migrants to work within its borders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 over the past 10 years.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30" name="Picture 5" descr=""/>
          <p:cNvPicPr/>
          <p:nvPr/>
        </p:nvPicPr>
        <p:blipFill>
          <a:blip r:embed="rId1"/>
          <a:stretch/>
        </p:blipFill>
        <p:spPr>
          <a:xfrm>
            <a:off x="4193280" y="882000"/>
            <a:ext cx="4514040" cy="360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00400" y="307440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 cap="all">
                <a:solidFill>
                  <a:srgbClr val="0071cf"/>
                </a:solidFill>
                <a:latin typeface="Arial"/>
              </a:rPr>
              <a:t>Geography of Migrant inflows</a:t>
            </a:r>
            <a:endParaRPr b="0" lang="en-US" sz="2400" spc="-1" strike="noStrike">
              <a:solidFill>
                <a:srgbClr val="0071cf"/>
              </a:solidFill>
              <a:latin typeface="Arial"/>
            </a:endParaRPr>
          </a:p>
        </p:txBody>
      </p:sp>
      <p:pic>
        <p:nvPicPr>
          <p:cNvPr id="132" name="Picture 5" descr=""/>
          <p:cNvPicPr/>
          <p:nvPr/>
        </p:nvPicPr>
        <p:blipFill>
          <a:blip r:embed="rId1"/>
          <a:stretch/>
        </p:blipFill>
        <p:spPr>
          <a:xfrm>
            <a:off x="500400" y="1298160"/>
            <a:ext cx="3625920" cy="2619000"/>
          </a:xfrm>
          <a:prstGeom prst="rect">
            <a:avLst/>
          </a:prstGeom>
          <a:ln>
            <a:noFill/>
          </a:ln>
        </p:spPr>
      </p:pic>
      <p:pic>
        <p:nvPicPr>
          <p:cNvPr id="133" name="Picture 6" descr=""/>
          <p:cNvPicPr/>
          <p:nvPr/>
        </p:nvPicPr>
        <p:blipFill>
          <a:blip r:embed="rId2"/>
          <a:stretch/>
        </p:blipFill>
        <p:spPr>
          <a:xfrm>
            <a:off x="5113080" y="1298160"/>
            <a:ext cx="3465360" cy="2561400"/>
          </a:xfrm>
          <a:prstGeom prst="rect">
            <a:avLst/>
          </a:prstGeom>
          <a:ln>
            <a:noFill/>
          </a:ln>
        </p:spPr>
      </p:pic>
      <p:pic>
        <p:nvPicPr>
          <p:cNvPr id="134" name="Picture 7" descr=""/>
          <p:cNvPicPr/>
          <p:nvPr/>
        </p:nvPicPr>
        <p:blipFill>
          <a:blip r:embed="rId3"/>
          <a:stretch/>
        </p:blipFill>
        <p:spPr>
          <a:xfrm>
            <a:off x="378720" y="1412280"/>
            <a:ext cx="635400" cy="582480"/>
          </a:xfrm>
          <a:prstGeom prst="rect">
            <a:avLst/>
          </a:prstGeom>
          <a:ln>
            <a:noFill/>
          </a:ln>
        </p:spPr>
      </p:pic>
      <p:pic>
        <p:nvPicPr>
          <p:cNvPr id="135" name="Picture 8" descr=""/>
          <p:cNvPicPr/>
          <p:nvPr/>
        </p:nvPicPr>
        <p:blipFill>
          <a:blip r:embed="rId4"/>
          <a:stretch/>
        </p:blipFill>
        <p:spPr>
          <a:xfrm>
            <a:off x="8158320" y="1404360"/>
            <a:ext cx="606240" cy="574560"/>
          </a:xfrm>
          <a:prstGeom prst="rect">
            <a:avLst/>
          </a:prstGeom>
          <a:ln>
            <a:noFill/>
          </a:ln>
        </p:spPr>
      </p:pic>
      <p:sp>
        <p:nvSpPr>
          <p:cNvPr id="136" name="CustomShape 2"/>
          <p:cNvSpPr/>
          <p:nvPr/>
        </p:nvSpPr>
        <p:spPr>
          <a:xfrm>
            <a:off x="343080" y="936000"/>
            <a:ext cx="313452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292929"/>
                </a:solidFill>
                <a:latin typeface="Arial"/>
                <a:ea typeface="Noto Sans CJK SC Regular"/>
              </a:rPr>
              <a:t>Net international migration by district, 2006–2016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4682520" y="936000"/>
            <a:ext cx="307224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292929"/>
                </a:solidFill>
                <a:latin typeface="Arial"/>
                <a:ea typeface="Noto Sans CJK SC Regular"/>
              </a:rPr>
              <a:t>Births to non-UK mothers by district, 2006–2016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530280" y="3966120"/>
            <a:ext cx="8014680" cy="88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45000"/>
          <a:p>
            <a:pPr marL="285840" indent="-2854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Overall, </a:t>
            </a:r>
            <a:r>
              <a:rPr b="1" lang="en-GB" sz="1500" spc="-1" strike="noStrike">
                <a:solidFill>
                  <a:srgbClr val="000000"/>
                </a:solidFill>
                <a:latin typeface="Arial"/>
              </a:rPr>
              <a:t>8% </a:t>
            </a:r>
            <a:r>
              <a:rPr b="0" lang="en-GB" sz="1500" spc="-1" strike="noStrike">
                <a:solidFill>
                  <a:srgbClr val="000000"/>
                </a:solidFill>
                <a:latin typeface="Arial"/>
              </a:rPr>
              <a:t>of Northern Ireland’s population was born overseas (149,000 people) – 5.5% from the EEA and 2.5% from the rest of the world.</a:t>
            </a:r>
            <a:endParaRPr b="0" lang="en-GB" sz="15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0400" y="312480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 cap="all">
                <a:solidFill>
                  <a:srgbClr val="0071cf"/>
                </a:solidFill>
                <a:latin typeface="Arial"/>
              </a:rPr>
              <a:t>Threshold: Average industry wages in NI</a:t>
            </a:r>
            <a:endParaRPr b="0" lang="en-US" sz="2400" spc="-1" strike="noStrike">
              <a:solidFill>
                <a:srgbClr val="0071cf"/>
              </a:solidFill>
              <a:latin typeface="Arial"/>
            </a:endParaRPr>
          </a:p>
        </p:txBody>
      </p:sp>
      <p:pic>
        <p:nvPicPr>
          <p:cNvPr id="140" name="Picture 5" descr=""/>
          <p:cNvPicPr/>
          <p:nvPr/>
        </p:nvPicPr>
        <p:blipFill>
          <a:blip r:embed="rId1"/>
          <a:stretch/>
        </p:blipFill>
        <p:spPr>
          <a:xfrm>
            <a:off x="0" y="1102320"/>
            <a:ext cx="5226480" cy="3346560"/>
          </a:xfrm>
          <a:prstGeom prst="rect">
            <a:avLst/>
          </a:prstGeom>
          <a:ln>
            <a:noFill/>
          </a:ln>
        </p:spPr>
      </p:pic>
      <p:sp>
        <p:nvSpPr>
          <p:cNvPr id="141" name="CustomShape 2"/>
          <p:cNvSpPr/>
          <p:nvPr/>
        </p:nvSpPr>
        <p:spPr>
          <a:xfrm>
            <a:off x="5505840" y="847080"/>
            <a:ext cx="3201120" cy="385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45000"/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</a:rPr>
              <a:t>median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 (</a:t>
            </a:r>
            <a:r>
              <a:rPr b="0" i="1" lang="en-GB" sz="1400" spc="-1" strike="noStrike">
                <a:solidFill>
                  <a:srgbClr val="000000"/>
                </a:solidFill>
                <a:latin typeface="Arial"/>
              </a:rPr>
              <a:t>mean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) wage in Northern Ireland is 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</a:rPr>
              <a:t>£22,016 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(</a:t>
            </a:r>
            <a:r>
              <a:rPr b="0" i="1" lang="en-GB" sz="1400" spc="-1" strike="noStrike">
                <a:solidFill>
                  <a:srgbClr val="000000"/>
                </a:solidFill>
                <a:latin typeface="Arial"/>
              </a:rPr>
              <a:t>£25,704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) compared to the UK’s 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</a:rPr>
              <a:t>£24,006 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(</a:t>
            </a:r>
            <a:r>
              <a:rPr b="0" i="1" lang="en-GB" sz="1400" spc="-1" strike="noStrike">
                <a:solidFill>
                  <a:srgbClr val="000000"/>
                </a:solidFill>
                <a:latin typeface="Arial"/>
              </a:rPr>
              <a:t>£29,832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).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GB" sz="1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Taking median wages, 83% of industries currently do not provide a salary equal to or above £30,000.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GB" sz="1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This is compared to 55% of industries, on average, in the UK as a whole.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GB" sz="1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Importantly, 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</a:rPr>
              <a:t>37%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 of workers in food and drink manufacturing and 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</a:rPr>
              <a:t>11%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 in manufacturing are EEA nationals.</a:t>
            </a:r>
            <a:endParaRPr b="0" lang="en-GB" sz="1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500400" y="312480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 cap="all">
                <a:solidFill>
                  <a:srgbClr val="0071cf"/>
                </a:solidFill>
                <a:latin typeface="Arial"/>
              </a:rPr>
              <a:t>Threshold: Average industry wages in UK</a:t>
            </a:r>
            <a:endParaRPr b="0" lang="en-US" sz="2400" spc="-1" strike="noStrike">
              <a:solidFill>
                <a:srgbClr val="0071cf"/>
              </a:solidFill>
              <a:latin typeface="Arial"/>
            </a:endParaRPr>
          </a:p>
        </p:txBody>
      </p:sp>
      <p:pic>
        <p:nvPicPr>
          <p:cNvPr id="143" name="Picture 4" descr=""/>
          <p:cNvPicPr/>
          <p:nvPr/>
        </p:nvPicPr>
        <p:blipFill>
          <a:blip r:embed="rId1"/>
          <a:stretch/>
        </p:blipFill>
        <p:spPr>
          <a:xfrm>
            <a:off x="-52560" y="1155960"/>
            <a:ext cx="5448960" cy="3229920"/>
          </a:xfrm>
          <a:prstGeom prst="rect">
            <a:avLst/>
          </a:prstGeom>
          <a:ln>
            <a:noFill/>
          </a:ln>
        </p:spPr>
      </p:pic>
      <p:sp>
        <p:nvSpPr>
          <p:cNvPr id="144" name="CustomShape 2"/>
          <p:cNvSpPr/>
          <p:nvPr/>
        </p:nvSpPr>
        <p:spPr>
          <a:xfrm>
            <a:off x="5658480" y="999360"/>
            <a:ext cx="3201120" cy="385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45000"/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The median (mean) wage in Northern Ireland is £22,016 (£25,704) compared to the UK’s £24,006 (£29,832).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GB" sz="1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Taking median wages, 83% of industries currently do not provide a salary equal to or above £30,000.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GB" sz="1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This is compared to 55% of industries, on average, in the UK as a whole.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GB" sz="1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Importantly, 37% of workers in food and drink manufacturing and 11% in manufacturing are EEA nationals.</a:t>
            </a:r>
            <a:endParaRPr b="0" lang="en-GB" sz="1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00400" y="312480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 cap="all">
                <a:solidFill>
                  <a:srgbClr val="0071cf"/>
                </a:solidFill>
                <a:latin typeface="Arial"/>
              </a:rPr>
              <a:t>Threshold: Industry wage distributions in NI</a:t>
            </a:r>
            <a:endParaRPr b="0" lang="en-US" sz="2400" spc="-1" strike="noStrike">
              <a:solidFill>
                <a:srgbClr val="0071cf"/>
              </a:solidFill>
              <a:latin typeface="Arial"/>
            </a:endParaRPr>
          </a:p>
        </p:txBody>
      </p:sp>
      <p:pic>
        <p:nvPicPr>
          <p:cNvPr id="146" name="Picture 4" descr=""/>
          <p:cNvPicPr/>
          <p:nvPr/>
        </p:nvPicPr>
        <p:blipFill>
          <a:blip r:embed="rId1"/>
          <a:stretch/>
        </p:blipFill>
        <p:spPr>
          <a:xfrm>
            <a:off x="3588480" y="978840"/>
            <a:ext cx="5296680" cy="3530160"/>
          </a:xfrm>
          <a:prstGeom prst="rect">
            <a:avLst/>
          </a:prstGeom>
          <a:ln>
            <a:noFill/>
          </a:ln>
        </p:spPr>
      </p:pic>
      <p:sp>
        <p:nvSpPr>
          <p:cNvPr id="147" name="CustomShape 2"/>
          <p:cNvSpPr/>
          <p:nvPr/>
        </p:nvSpPr>
        <p:spPr>
          <a:xfrm>
            <a:off x="258480" y="757440"/>
            <a:ext cx="3033720" cy="385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45000"/>
          <a:p>
            <a:pPr marL="285840" indent="-28548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The distribution of wages in NI shows that:</a:t>
            </a:r>
            <a:endParaRPr b="0" lang="en-GB" sz="1600" spc="-1" strike="noStrike">
              <a:latin typeface="Arial"/>
            </a:endParaRPr>
          </a:p>
          <a:p>
            <a:pPr lvl="1" marL="948600" indent="-285480">
              <a:lnSpc>
                <a:spcPct val="100000"/>
              </a:lnSpc>
              <a:spcBef>
                <a:spcPts val="241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292929"/>
                </a:solidFill>
                <a:latin typeface="Arial"/>
              </a:rPr>
              <a:t>Even at the top scale, 35% of industries would not be open to migrant workers even at the top end of the wage scale.</a:t>
            </a:r>
            <a:endParaRPr b="0" lang="en-GB" sz="1200" spc="-1" strike="noStrike">
              <a:latin typeface="Arial"/>
            </a:endParaRPr>
          </a:p>
          <a:p>
            <a:pPr lvl="1" marL="948600" indent="-285480">
              <a:lnSpc>
                <a:spcPct val="100000"/>
              </a:lnSpc>
              <a:spcBef>
                <a:spcPts val="241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292929"/>
                </a:solidFill>
                <a:latin typeface="Arial"/>
              </a:rPr>
              <a:t>Other industries require workers to be in the upper 60%-70% to be open to migrant workers.</a:t>
            </a:r>
            <a:endParaRPr b="0" lang="en-GB" sz="1200" spc="-1" strike="noStrike">
              <a:latin typeface="Arial"/>
            </a:endParaRPr>
          </a:p>
          <a:p>
            <a:pPr lvl="1" marL="948600" indent="-285480">
              <a:lnSpc>
                <a:spcPct val="100000"/>
              </a:lnSpc>
              <a:spcBef>
                <a:spcPts val="241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292929"/>
                </a:solidFill>
                <a:latin typeface="Arial"/>
              </a:rPr>
              <a:t>A lot of wage data is missing  in Northern Ireland compared to the rest of the UK.</a:t>
            </a:r>
            <a:endParaRPr b="0" lang="en-GB" sz="1200" spc="-1" strike="noStrike">
              <a:latin typeface="Arial"/>
            </a:endParaRPr>
          </a:p>
          <a:p>
            <a:pPr lvl="1" marL="948600" indent="-285480">
              <a:lnSpc>
                <a:spcPct val="100000"/>
              </a:lnSpc>
              <a:spcBef>
                <a:spcPts val="241"/>
              </a:spcBef>
              <a:buClr>
                <a:srgbClr val="292929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292929"/>
                </a:solidFill>
                <a:latin typeface="Arial"/>
              </a:rPr>
              <a:t>The </a:t>
            </a:r>
            <a:r>
              <a:rPr b="0" i="1" lang="en-GB" sz="1200" spc="-1" strike="noStrike">
                <a:solidFill>
                  <a:srgbClr val="292929"/>
                </a:solidFill>
                <a:latin typeface="Arial"/>
              </a:rPr>
              <a:t>public sector</a:t>
            </a:r>
            <a:r>
              <a:rPr b="0" lang="en-GB" sz="1200" spc="-1" strike="noStrike">
                <a:solidFill>
                  <a:srgbClr val="292929"/>
                </a:solidFill>
                <a:latin typeface="Arial"/>
              </a:rPr>
              <a:t> provides the most prosperous wages; even compared to growth sectors, such as </a:t>
            </a:r>
            <a:r>
              <a:rPr b="0" i="1" lang="en-GB" sz="1200" spc="-1" strike="noStrike">
                <a:solidFill>
                  <a:srgbClr val="292929"/>
                </a:solidFill>
                <a:latin typeface="Arial"/>
              </a:rPr>
              <a:t>Information &amp; Communication</a:t>
            </a:r>
            <a:r>
              <a:rPr b="0" lang="en-GB" sz="1200" spc="-1" strike="noStrike">
                <a:solidFill>
                  <a:srgbClr val="292929"/>
                </a:solidFill>
                <a:latin typeface="Arial"/>
              </a:rPr>
              <a:t>.</a:t>
            </a:r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500400" y="312480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 cap="all">
                <a:solidFill>
                  <a:srgbClr val="0071cf"/>
                </a:solidFill>
                <a:latin typeface="Arial"/>
              </a:rPr>
              <a:t>Threshold: Industry wage distributions in UK</a:t>
            </a:r>
            <a:endParaRPr b="0" lang="en-US" sz="24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258480" y="920520"/>
            <a:ext cx="3033720" cy="360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45000"/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Significantly different to the UK average.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GB" sz="1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Basically all industries can facilitate migrant labour at some level.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GB" sz="1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The composition of industry wages is remarkably different: financial &amp; insurance activities, construction and manufacturing are more prosperous.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GB" sz="1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Importantly, public sector wages do not dominate other sectors.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50" name="Picture 5" descr=""/>
          <p:cNvPicPr/>
          <p:nvPr/>
        </p:nvPicPr>
        <p:blipFill>
          <a:blip r:embed="rId1"/>
          <a:stretch/>
        </p:blipFill>
        <p:spPr>
          <a:xfrm>
            <a:off x="3414240" y="843120"/>
            <a:ext cx="5649480" cy="368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500400" y="312480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2400" spc="-1" strike="noStrike" cap="all">
                <a:solidFill>
                  <a:srgbClr val="0071cf"/>
                </a:solidFill>
                <a:latin typeface="Arial"/>
              </a:rPr>
              <a:t>Threshold: Public / Private wage differential</a:t>
            </a:r>
            <a:endParaRPr b="0" lang="en-US" sz="2400" spc="-1" strike="noStrike">
              <a:solidFill>
                <a:srgbClr val="0071cf"/>
              </a:solid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5673240" y="1032120"/>
            <a:ext cx="3033720" cy="342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45000"/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b="1" lang="en-GB" sz="1400" spc="-1" strike="noStrike">
                <a:solidFill>
                  <a:srgbClr val="000000"/>
                </a:solidFill>
                <a:latin typeface="Arial"/>
              </a:rPr>
              <a:t>Public sector wages distort the averages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 for NI compared to the rest of UK.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GB" sz="1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Average wages in the private sector are 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</a:rPr>
              <a:t>typically over 20% lower in NI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 compared to public sector wages. This is a real anomaly.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GB" sz="1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Taking this into account, the 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</a:rPr>
              <a:t>median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 (</a:t>
            </a:r>
            <a:r>
              <a:rPr b="0" i="1" lang="en-GB" sz="1400" spc="-1" strike="noStrike">
                <a:solidFill>
                  <a:srgbClr val="000000"/>
                </a:solidFill>
                <a:latin typeface="Arial"/>
              </a:rPr>
              <a:t>mean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) wage in NI private sector is 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</a:rPr>
              <a:t>£19,738 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(</a:t>
            </a:r>
            <a:r>
              <a:rPr b="0" i="1" lang="en-GB" sz="1400" spc="-1" strike="noStrike">
                <a:solidFill>
                  <a:srgbClr val="000000"/>
                </a:solidFill>
                <a:latin typeface="Arial"/>
              </a:rPr>
              <a:t>£22,713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) compared to the UK’s </a:t>
            </a:r>
            <a:r>
              <a:rPr b="1" lang="en-GB" sz="1400" spc="-1" strike="noStrike">
                <a:solidFill>
                  <a:srgbClr val="000000"/>
                </a:solidFill>
                <a:latin typeface="Arial"/>
              </a:rPr>
              <a:t>£23,628 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(</a:t>
            </a:r>
            <a:r>
              <a:rPr b="0" i="1" lang="en-GB" sz="1400" spc="-1" strike="noStrike">
                <a:solidFill>
                  <a:srgbClr val="000000"/>
                </a:solidFill>
                <a:latin typeface="Arial"/>
              </a:rPr>
              <a:t>£30,779</a:t>
            </a:r>
            <a:r>
              <a:rPr b="0" lang="en-GB" sz="1400" spc="-1" strike="noStrike">
                <a:solidFill>
                  <a:srgbClr val="000000"/>
                </a:solidFill>
                <a:latin typeface="Arial"/>
              </a:rPr>
              <a:t>).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53" name="Picture 5" descr=""/>
          <p:cNvPicPr/>
          <p:nvPr/>
        </p:nvPicPr>
        <p:blipFill>
          <a:blip r:embed="rId1"/>
          <a:stretch/>
        </p:blipFill>
        <p:spPr>
          <a:xfrm>
            <a:off x="91440" y="847080"/>
            <a:ext cx="5322600" cy="355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c2b5a"/>
      </a:dk2>
      <a:lt2>
        <a:srgbClr val="fffffe"/>
      </a:lt2>
      <a:accent1>
        <a:srgbClr val="0071cf"/>
      </a:accent1>
      <a:accent2>
        <a:srgbClr val="0c2b5a"/>
      </a:accent2>
      <a:accent3>
        <a:srgbClr val="00a499"/>
      </a:accent3>
      <a:accent4>
        <a:srgbClr val="00c1d5"/>
      </a:accent4>
      <a:accent5>
        <a:srgbClr val="ff671f"/>
      </a:accent5>
      <a:accent6>
        <a:srgbClr val="97d700"/>
      </a:accent6>
      <a:hlink>
        <a:srgbClr val="141313"/>
      </a:hlink>
      <a:folHlink>
        <a:srgbClr val="14131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c2b5a"/>
      </a:dk2>
      <a:lt2>
        <a:srgbClr val="fffffe"/>
      </a:lt2>
      <a:accent1>
        <a:srgbClr val="0071cf"/>
      </a:accent1>
      <a:accent2>
        <a:srgbClr val="0c2b5a"/>
      </a:accent2>
      <a:accent3>
        <a:srgbClr val="00a499"/>
      </a:accent3>
      <a:accent4>
        <a:srgbClr val="00c1d5"/>
      </a:accent4>
      <a:accent5>
        <a:srgbClr val="ff671f"/>
      </a:accent5>
      <a:accent6>
        <a:srgbClr val="97d700"/>
      </a:accent6>
      <a:hlink>
        <a:srgbClr val="141313"/>
      </a:hlink>
      <a:folHlink>
        <a:srgbClr val="14131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c2b5a"/>
      </a:dk2>
      <a:lt2>
        <a:srgbClr val="fffffe"/>
      </a:lt2>
      <a:accent1>
        <a:srgbClr val="0071cf"/>
      </a:accent1>
      <a:accent2>
        <a:srgbClr val="0c2b5a"/>
      </a:accent2>
      <a:accent3>
        <a:srgbClr val="00a499"/>
      </a:accent3>
      <a:accent4>
        <a:srgbClr val="00c1d5"/>
      </a:accent4>
      <a:accent5>
        <a:srgbClr val="ff671f"/>
      </a:accent5>
      <a:accent6>
        <a:srgbClr val="97d700"/>
      </a:accent6>
      <a:hlink>
        <a:srgbClr val="141313"/>
      </a:hlink>
      <a:folHlink>
        <a:srgbClr val="14131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Corporate-presentation</Template>
  <TotalTime>7405</TotalTime>
  <Application>LibreOffice/6.0.7.3$Linux_X86_64 LibreOffice_project/00m0$Build-3</Application>
  <Words>1765</Words>
  <Paragraphs>137</Paragraphs>
  <Company>CBI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2018-10-04T08:41:57Z</dcterms:created>
  <dc:creator>Roxanne Morison</dc:creator>
  <dc:description/>
  <dc:language>en-GB</dc:language>
  <cp:lastModifiedBy/>
  <cp:lastPrinted>2019-01-16T11:00:11Z</cp:lastPrinted>
  <dcterms:modified xsi:type="dcterms:W3CDTF">2019-03-19T21:52:02Z</dcterms:modified>
  <cp:revision>293</cp:revision>
  <dc:subject/>
  <dc:title>AI working group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CBI</vt:lpwstr>
  </property>
  <property fmtid="{D5CDD505-2E9C-101B-9397-08002B2CF9AE}" pid="4" name="ContentTypeId">
    <vt:lpwstr>0x010100FD5BF350360215409AAAFE83ABFB9660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MSIP_Label_099fd6c5-1314-4454-9d41-6f008aa00bac_Application">
    <vt:lpwstr>Microsoft Azure Information Protection</vt:lpwstr>
  </property>
  <property fmtid="{D5CDD505-2E9C-101B-9397-08002B2CF9AE}" pid="10" name="MSIP_Label_099fd6c5-1314-4454-9d41-6f008aa00bac_Enabled">
    <vt:lpwstr>False</vt:lpwstr>
  </property>
  <property fmtid="{D5CDD505-2E9C-101B-9397-08002B2CF9AE}" pid="11" name="MSIP_Label_099fd6c5-1314-4454-9d41-6f008aa00bac_Extended_MSFT_Method">
    <vt:lpwstr>Automatic</vt:lpwstr>
  </property>
  <property fmtid="{D5CDD505-2E9C-101B-9397-08002B2CF9AE}" pid="12" name="MSIP_Label_099fd6c5-1314-4454-9d41-6f008aa00bac_Name">
    <vt:lpwstr>CBI - Internal</vt:lpwstr>
  </property>
  <property fmtid="{D5CDD505-2E9C-101B-9397-08002B2CF9AE}" pid="13" name="MSIP_Label_099fd6c5-1314-4454-9d41-6f008aa00bac_Owner">
    <vt:lpwstr>Roxanne.Morison@cbi.org.uk</vt:lpwstr>
  </property>
  <property fmtid="{D5CDD505-2E9C-101B-9397-08002B2CF9AE}" pid="14" name="MSIP_Label_099fd6c5-1314-4454-9d41-6f008aa00bac_SetDate">
    <vt:lpwstr>2018-10-04T17:47:21.0492718+01:00</vt:lpwstr>
  </property>
  <property fmtid="{D5CDD505-2E9C-101B-9397-08002B2CF9AE}" pid="15" name="MSIP_Label_099fd6c5-1314-4454-9d41-6f008aa00bac_SiteId">
    <vt:lpwstr>7e349229-c2d1-4aab-9638-503f03c3af06</vt:lpwstr>
  </property>
  <property fmtid="{D5CDD505-2E9C-101B-9397-08002B2CF9AE}" pid="16" name="Notes">
    <vt:i4>0</vt:i4>
  </property>
  <property fmtid="{D5CDD505-2E9C-101B-9397-08002B2CF9AE}" pid="17" name="PresentationFormat">
    <vt:lpwstr>On-screen Show (16:9)</vt:lpwstr>
  </property>
  <property fmtid="{D5CDD505-2E9C-101B-9397-08002B2CF9AE}" pid="18" name="ScaleCrop">
    <vt:bool>0</vt:bool>
  </property>
  <property fmtid="{D5CDD505-2E9C-101B-9397-08002B2CF9AE}" pid="19" name="Sensitivity">
    <vt:lpwstr/>
  </property>
  <property fmtid="{D5CDD505-2E9C-101B-9397-08002B2CF9AE}" pid="20" name="ShareDoc">
    <vt:bool>0</vt:bool>
  </property>
  <property fmtid="{D5CDD505-2E9C-101B-9397-08002B2CF9AE}" pid="21" name="Slides">
    <vt:i4>21</vt:i4>
  </property>
</Properties>
</file>